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8" r:id="rId4"/>
    <p:sldId id="268" r:id="rId5"/>
    <p:sldId id="270" r:id="rId6"/>
    <p:sldId id="271" r:id="rId7"/>
    <p:sldId id="259" r:id="rId8"/>
    <p:sldId id="269" r:id="rId9"/>
    <p:sldId id="260" r:id="rId10"/>
    <p:sldId id="263" r:id="rId11"/>
    <p:sldId id="272" r:id="rId12"/>
    <p:sldId id="265" r:id="rId13"/>
    <p:sldId id="261" r:id="rId14"/>
    <p:sldId id="266" r:id="rId15"/>
    <p:sldId id="273" r:id="rId16"/>
    <p:sldId id="267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ert.org/professionals/hiv-around-world/sub-saharan-africa/botswa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614" y="2079681"/>
            <a:ext cx="7766936" cy="1646302"/>
          </a:xfrm>
        </p:spPr>
        <p:txBody>
          <a:bodyPr/>
          <a:lstStyle/>
          <a:p>
            <a:pPr algn="ctr"/>
            <a:r>
              <a:rPr lang="en-US" sz="6000" dirty="0" smtClean="0"/>
              <a:t>Historical Background </a:t>
            </a:r>
            <a:r>
              <a:rPr lang="en-US" sz="6000" dirty="0" smtClean="0"/>
              <a:t>Differences: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614" y="3725983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A Summary </a:t>
            </a:r>
            <a:r>
              <a:rPr lang="en-US" sz="2400" dirty="0" smtClean="0"/>
              <a:t>of </a:t>
            </a:r>
            <a:r>
              <a:rPr lang="en-US" sz="2400" dirty="0" smtClean="0"/>
              <a:t>their </a:t>
            </a:r>
            <a:r>
              <a:rPr lang="en-US" sz="2400" dirty="0"/>
              <a:t>impact on the </a:t>
            </a:r>
            <a:r>
              <a:rPr lang="en-US" sz="2400" dirty="0" smtClean="0"/>
              <a:t>HIV/AIDS </a:t>
            </a:r>
            <a:r>
              <a:rPr lang="en-US" sz="2400" dirty="0" smtClean="0"/>
              <a:t>Epidemic in South Africa and Botswana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								-Luke Jett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1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9042"/>
          </a:xfrm>
        </p:spPr>
        <p:txBody>
          <a:bodyPr>
            <a:noAutofit/>
          </a:bodyPr>
          <a:lstStyle/>
          <a:p>
            <a:r>
              <a:rPr lang="en-US" sz="4400" dirty="0" smtClean="0"/>
              <a:t>Mandela Administration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54" y="1438121"/>
            <a:ext cx="10451877" cy="4653869"/>
          </a:xfrm>
        </p:spPr>
        <p:txBody>
          <a:bodyPr>
            <a:noAutofit/>
          </a:bodyPr>
          <a:lstStyle/>
          <a:p>
            <a:r>
              <a:rPr lang="en-US" sz="2400" dirty="0" smtClean="0"/>
              <a:t>HIV/AIDS epidemic addressed as focus for government administration</a:t>
            </a:r>
          </a:p>
          <a:p>
            <a:r>
              <a:rPr lang="en-US" sz="2400" dirty="0" smtClean="0"/>
              <a:t>March 1994 International Conference for People Living with HIV and AIDS</a:t>
            </a:r>
          </a:p>
          <a:p>
            <a:r>
              <a:rPr lang="en-US" sz="2400" dirty="0" smtClean="0"/>
              <a:t>Failure of </a:t>
            </a:r>
            <a:r>
              <a:rPr lang="en-US" sz="2400" dirty="0" err="1" smtClean="0"/>
              <a:t>Sarafina</a:t>
            </a:r>
            <a:r>
              <a:rPr lang="en-US" sz="2400" dirty="0" smtClean="0"/>
              <a:t> II</a:t>
            </a:r>
          </a:p>
          <a:p>
            <a:r>
              <a:rPr lang="en-US" sz="2400" dirty="0" smtClean="0"/>
              <a:t>Treatment Action Campaign (TAC)</a:t>
            </a:r>
            <a:endParaRPr lang="en-US" sz="2400" dirty="0"/>
          </a:p>
        </p:txBody>
      </p:sp>
      <p:pic>
        <p:nvPicPr>
          <p:cNvPr id="6146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9" y="2597163"/>
            <a:ext cx="3562183" cy="41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Thabo Mbeki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0000"/>
            <a:ext cx="10578495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Outright Denial of HIV connection to AIDS</a:t>
            </a:r>
          </a:p>
          <a:p>
            <a:r>
              <a:rPr lang="en-US" sz="2400" dirty="0" err="1"/>
              <a:t>Manto</a:t>
            </a:r>
            <a:r>
              <a:rPr lang="en-US" sz="2400" dirty="0"/>
              <a:t> </a:t>
            </a:r>
            <a:r>
              <a:rPr lang="en-US" sz="2400" dirty="0" err="1" smtClean="0"/>
              <a:t>Tshabalala-Msimang</a:t>
            </a:r>
            <a:r>
              <a:rPr lang="en-US" sz="2400" dirty="0" smtClean="0"/>
              <a:t> appointed as Minister of Health</a:t>
            </a:r>
          </a:p>
          <a:p>
            <a:r>
              <a:rPr lang="en-US" sz="2400" dirty="0" smtClean="0"/>
              <a:t>2001 High Court Mandated </a:t>
            </a:r>
            <a:r>
              <a:rPr lang="en-US" sz="2400" dirty="0" err="1" smtClean="0"/>
              <a:t>Nepravine</a:t>
            </a:r>
            <a:r>
              <a:rPr lang="en-US" sz="2400" dirty="0" smtClean="0"/>
              <a:t> be made available to HIV-positive pregnant women</a:t>
            </a:r>
          </a:p>
          <a:p>
            <a:r>
              <a:rPr lang="en-US" sz="2400" dirty="0" smtClean="0"/>
              <a:t>2003 plan for universal ARV treatment revealed </a:t>
            </a:r>
            <a:endParaRPr lang="en-US" sz="2400" dirty="0"/>
          </a:p>
        </p:txBody>
      </p:sp>
      <p:pic>
        <p:nvPicPr>
          <p:cNvPr id="4098" name="Picture 2" descr="http://4.bp.blogspot.com/_Jzp3C9hQd7A/Sd6O2WYGlCI/AAAAAAAABLU/34U3AocM2dI/s400/designindab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13" y="3653893"/>
            <a:ext cx="4307567" cy="29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ahistory.org.za/sites/default/files/article_pics/polic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08" y="2962877"/>
            <a:ext cx="3488063" cy="36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138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Present Day Actions- South Africa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8839646" cy="3880773"/>
          </a:xfrm>
        </p:spPr>
        <p:txBody>
          <a:bodyPr/>
          <a:lstStyle/>
          <a:p>
            <a:r>
              <a:rPr lang="en-US" sz="2400" dirty="0" smtClean="0"/>
              <a:t>2009- Jacob Zuma elected president</a:t>
            </a:r>
          </a:p>
          <a:p>
            <a:r>
              <a:rPr lang="en-US" sz="2400" dirty="0" smtClean="0"/>
              <a:t>Anti-retroviral Therapy (ART) becoming more common place </a:t>
            </a:r>
          </a:p>
          <a:p>
            <a:r>
              <a:rPr lang="en-US" sz="2400" dirty="0" smtClean="0"/>
              <a:t>Campaigns to address the epidemic underway</a:t>
            </a:r>
          </a:p>
          <a:p>
            <a:r>
              <a:rPr lang="en-US" sz="2400" dirty="0" smtClean="0"/>
              <a:t>Still facing education gaps, and social stigmas</a:t>
            </a:r>
          </a:p>
        </p:txBody>
      </p:sp>
      <p:pic>
        <p:nvPicPr>
          <p:cNvPr id="5122" name="Picture 2" descr="https://pbs.twimg.com/profile_images/1345284940/President_Jacob_Zuma_Official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52" y="2635749"/>
            <a:ext cx="3982455" cy="39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2316"/>
          </a:xfrm>
        </p:spPr>
        <p:txBody>
          <a:bodyPr>
            <a:noAutofit/>
          </a:bodyPr>
          <a:lstStyle/>
          <a:p>
            <a:r>
              <a:rPr lang="en-US" sz="4400" dirty="0" smtClean="0"/>
              <a:t>Early Epidemic in Botswana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0516"/>
            <a:ext cx="9685866" cy="2646947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case in 1985</a:t>
            </a:r>
          </a:p>
          <a:p>
            <a:r>
              <a:rPr lang="en-US" sz="2800" dirty="0" smtClean="0"/>
              <a:t>As infection rate increased Botswana Government launched several programs emphasizing key areas:</a:t>
            </a:r>
          </a:p>
          <a:p>
            <a:pPr lvl="1"/>
            <a:r>
              <a:rPr lang="en-US" sz="2400" dirty="0" smtClean="0"/>
              <a:t>Education</a:t>
            </a:r>
          </a:p>
          <a:p>
            <a:pPr lvl="1"/>
            <a:r>
              <a:rPr lang="en-US" sz="2400" dirty="0" smtClean="0"/>
              <a:t>Prevention</a:t>
            </a:r>
          </a:p>
          <a:p>
            <a:pPr lvl="1"/>
            <a:r>
              <a:rPr lang="en-US" sz="2400" dirty="0" smtClean="0"/>
              <a:t>Treatment</a:t>
            </a:r>
          </a:p>
          <a:p>
            <a:r>
              <a:rPr lang="en-US" sz="2800" dirty="0" smtClean="0"/>
              <a:t>Focus on addressing HIV/AIDS as Public Health Issue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Present Day- Botswana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87" y="1270000"/>
            <a:ext cx="9721962" cy="45014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2002 Botswana launched ART program on a national level</a:t>
            </a:r>
          </a:p>
          <a:p>
            <a:r>
              <a:rPr lang="en-US" sz="2800" dirty="0" smtClean="0"/>
              <a:t>Increased internal and external funding</a:t>
            </a:r>
          </a:p>
          <a:p>
            <a:r>
              <a:rPr lang="en-US" sz="2800" dirty="0" smtClean="0"/>
              <a:t>Continued decrease in </a:t>
            </a:r>
            <a:endParaRPr lang="en-US" sz="2600" dirty="0"/>
          </a:p>
          <a:p>
            <a:pPr marL="0" indent="0">
              <a:buNone/>
            </a:pPr>
            <a:r>
              <a:rPr lang="en-US" sz="2800" dirty="0"/>
              <a:t>n</a:t>
            </a:r>
            <a:r>
              <a:rPr lang="en-US" sz="2800" dirty="0" smtClean="0"/>
              <a:t>ational prevalence</a:t>
            </a:r>
            <a:endParaRPr lang="en-US" sz="3200" dirty="0" smtClean="0"/>
          </a:p>
        </p:txBody>
      </p:sp>
      <p:pic>
        <p:nvPicPr>
          <p:cNvPr id="5" name="Picture 2" descr="Graph showing number of people accessing ART in Botswana, 2004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94" y="2759242"/>
            <a:ext cx="6450931" cy="40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17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Present Day Statistics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89" y="1545771"/>
            <a:ext cx="4549778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South Africa</a:t>
            </a:r>
          </a:p>
          <a:p>
            <a:pPr lvl="1"/>
            <a:r>
              <a:rPr lang="en-US" sz="2600" dirty="0" smtClean="0"/>
              <a:t>GDP: </a:t>
            </a:r>
            <a:r>
              <a:rPr lang="en-US" sz="2800" dirty="0"/>
              <a:t>350.6 billion </a:t>
            </a:r>
            <a:r>
              <a:rPr lang="en-US" sz="2800" dirty="0" smtClean="0"/>
              <a:t>USD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7" y="1545771"/>
            <a:ext cx="5227111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Botswana</a:t>
            </a:r>
          </a:p>
          <a:p>
            <a:pPr lvl="1"/>
            <a:r>
              <a:rPr lang="en-US" sz="2600" dirty="0" smtClean="0"/>
              <a:t>GDP: </a:t>
            </a:r>
            <a:r>
              <a:rPr lang="en-US" sz="2800" dirty="0"/>
              <a:t>14.78 billion </a:t>
            </a:r>
            <a:r>
              <a:rPr lang="en-US" sz="2800" dirty="0" smtClean="0"/>
              <a:t>USD</a:t>
            </a:r>
          </a:p>
          <a:p>
            <a:pPr lvl="1"/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" y="3063759"/>
            <a:ext cx="5623032" cy="296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21" y="3063759"/>
            <a:ext cx="5935579" cy="29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Take Away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79327"/>
            <a:ext cx="9922487" cy="2447505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Effects of Stigmatism and Prejudice on Treatment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Education as a Primary </a:t>
            </a:r>
            <a:r>
              <a:rPr lang="en-US" sz="2800" dirty="0"/>
              <a:t>O</a:t>
            </a:r>
            <a:r>
              <a:rPr lang="en-US" sz="2800" dirty="0" smtClean="0"/>
              <a:t>bstacle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Promising findings following an aggressive and dedicated approach to ending HIV/AIDS as an epidemic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Impact of economic Wealth on Treatment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41924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903"/>
            <a:ext cx="9272209" cy="3880773"/>
          </a:xfrm>
        </p:spPr>
        <p:txBody>
          <a:bodyPr/>
          <a:lstStyle/>
          <a:p>
            <a:r>
              <a:rPr lang="en-US" sz="2400" dirty="0" smtClean="0"/>
              <a:t>McNeil, J. “A History of Official Government HIV/AIDS Policy in South Africa”. </a:t>
            </a:r>
            <a:r>
              <a:rPr lang="en-US" sz="2400" i="1" dirty="0" smtClean="0"/>
              <a:t>SAHO</a:t>
            </a:r>
            <a:r>
              <a:rPr lang="en-US" sz="2400" dirty="0" smtClean="0"/>
              <a:t>. 2012.</a:t>
            </a:r>
          </a:p>
          <a:p>
            <a:r>
              <a:rPr lang="en-US" sz="2400" dirty="0" smtClean="0"/>
              <a:t>“From Access to Adherence: The Challenges of Antiretroviral Treatment”. </a:t>
            </a:r>
            <a:r>
              <a:rPr lang="en-US" sz="2400" i="1" dirty="0" smtClean="0"/>
              <a:t>WHO. </a:t>
            </a:r>
            <a:r>
              <a:rPr lang="en-US" sz="2400" dirty="0" smtClean="0"/>
              <a:t>2006. Chapter 2.</a:t>
            </a:r>
          </a:p>
          <a:p>
            <a:r>
              <a:rPr lang="en-US" sz="2400" dirty="0" smtClean="0"/>
              <a:t>“HIV and AIDS in Botswana”. </a:t>
            </a:r>
            <a:r>
              <a:rPr lang="en-US" sz="2400" i="1" dirty="0" smtClean="0"/>
              <a:t>Avert. </a:t>
            </a:r>
            <a:r>
              <a:rPr lang="en-US" sz="2400" dirty="0" smtClean="0"/>
              <a:t>2015,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www.avert.org/professionals/hiv-around-world/sub-saharan-africa/botswana</a:t>
            </a:r>
            <a:endParaRPr lang="en-US" sz="2400" dirty="0" smtClean="0"/>
          </a:p>
          <a:p>
            <a:r>
              <a:rPr lang="en-US" sz="2400" dirty="0" smtClean="0"/>
              <a:t>UN AIDS Website</a:t>
            </a:r>
            <a:r>
              <a:rPr lang="en-US" sz="2400" i="1" dirty="0" smtClean="0"/>
              <a:t>, </a:t>
            </a:r>
            <a:r>
              <a:rPr lang="en-US" sz="2400" dirty="0" smtClean="0"/>
              <a:t>South Africa and Botswana Pages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608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17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Present Day Statistics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89" y="1545771"/>
            <a:ext cx="4549778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South Africa</a:t>
            </a:r>
          </a:p>
          <a:p>
            <a:pPr lvl="1"/>
            <a:r>
              <a:rPr lang="en-US" sz="2600" dirty="0" smtClean="0"/>
              <a:t>GDP: </a:t>
            </a:r>
            <a:r>
              <a:rPr lang="en-US" sz="2800" dirty="0"/>
              <a:t>350.6 billion </a:t>
            </a:r>
            <a:r>
              <a:rPr lang="en-US" sz="2800" dirty="0" smtClean="0"/>
              <a:t>USD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7" y="1545771"/>
            <a:ext cx="5227111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Botswana</a:t>
            </a:r>
          </a:p>
          <a:p>
            <a:pPr lvl="1"/>
            <a:r>
              <a:rPr lang="en-US" sz="2600" dirty="0" smtClean="0"/>
              <a:t>GDP: </a:t>
            </a:r>
            <a:r>
              <a:rPr lang="en-US" sz="2800" dirty="0"/>
              <a:t>14.78 billion </a:t>
            </a:r>
            <a:r>
              <a:rPr lang="en-US" sz="2800" dirty="0" smtClean="0"/>
              <a:t>USD</a:t>
            </a:r>
          </a:p>
          <a:p>
            <a:pPr lvl="1"/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" y="3063759"/>
            <a:ext cx="5623032" cy="296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21" y="3063759"/>
            <a:ext cx="5935579" cy="29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History of South Africa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7897"/>
            <a:ext cx="10622037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Indigenous people known as Khoikhoi</a:t>
            </a:r>
          </a:p>
          <a:p>
            <a:r>
              <a:rPr lang="en-US" sz="2800" dirty="0" smtClean="0"/>
              <a:t>April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1652 marks the arrival of Jan Van </a:t>
            </a:r>
            <a:r>
              <a:rPr lang="en-US" sz="2800" dirty="0" err="1" smtClean="0"/>
              <a:t>Riebeeck</a:t>
            </a:r>
            <a:endParaRPr lang="en-US" sz="2800" dirty="0" smtClean="0"/>
          </a:p>
          <a:p>
            <a:r>
              <a:rPr lang="en-US" sz="2800" dirty="0" smtClean="0"/>
              <a:t>Cape Town Colony Established</a:t>
            </a:r>
            <a:endParaRPr lang="en-US" sz="2800" dirty="0"/>
          </a:p>
        </p:txBody>
      </p:sp>
      <p:pic>
        <p:nvPicPr>
          <p:cNvPr id="6" name="Picture 2" descr="http://www.sahistory.org.za/sites/default/files/styles/article_image/public/article_image/Charles_Bell_-_Jan_van_Riebeeck_se_aankoms_aan_die_Kaap.jpg?itok=GPxbAr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95" y="3020341"/>
            <a:ext cx="4815014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fontein_Diamond_Mine_-_South_Africa.jpg (531×37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7" y="3448283"/>
            <a:ext cx="4603751" cy="32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Boer War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446"/>
            <a:ext cx="10704540" cy="3880773"/>
          </a:xfrm>
        </p:spPr>
        <p:txBody>
          <a:bodyPr/>
          <a:lstStyle/>
          <a:p>
            <a:r>
              <a:rPr lang="en-US" sz="2800" dirty="0" smtClean="0"/>
              <a:t>1899 Conflict between Dutch Republics and British Colonies</a:t>
            </a:r>
          </a:p>
          <a:p>
            <a:r>
              <a:rPr lang="en-US" sz="2800" dirty="0" smtClean="0"/>
              <a:t>Guerilla style war led to the destruction of many Boer Farms, Concentrations Camps</a:t>
            </a:r>
          </a:p>
          <a:p>
            <a:r>
              <a:rPr lang="en-US" sz="2800" dirty="0" smtClean="0"/>
              <a:t>Racial Tensions increased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media-2.web.britannica.com/eb-media/94/91394-004-D4E27A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90" y="2881774"/>
            <a:ext cx="5871283" cy="35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22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Apartheid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2821"/>
            <a:ext cx="8596668" cy="3880773"/>
          </a:xfrm>
        </p:spPr>
        <p:txBody>
          <a:bodyPr/>
          <a:lstStyle/>
          <a:p>
            <a:r>
              <a:rPr lang="en-US" sz="2800" dirty="0" smtClean="0"/>
              <a:t>Act of 1909 formed Union of South Africa</a:t>
            </a:r>
          </a:p>
          <a:p>
            <a:r>
              <a:rPr lang="en-US" sz="2800" dirty="0" smtClean="0"/>
              <a:t>General Louis Botha “elected” president</a:t>
            </a:r>
          </a:p>
          <a:p>
            <a:r>
              <a:rPr lang="en-US" sz="2800" dirty="0" smtClean="0"/>
              <a:t>Apartheid- separation of races</a:t>
            </a:r>
          </a:p>
          <a:p>
            <a:r>
              <a:rPr lang="en-US" sz="2800" dirty="0" smtClean="0"/>
              <a:t>WWI increases racial tensions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ydre1952.files.wordpress.com/2010/10/aparthe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66" y="3855825"/>
            <a:ext cx="4090803" cy="28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4/Louis_Bot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1" y="1582821"/>
            <a:ext cx="3332416" cy="51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747"/>
          </a:xfrm>
        </p:spPr>
        <p:txBody>
          <a:bodyPr>
            <a:noAutofit/>
          </a:bodyPr>
          <a:lstStyle/>
          <a:p>
            <a:r>
              <a:rPr lang="en-US" sz="4400" dirty="0" smtClean="0"/>
              <a:t>Nelson Mandela and a New Era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2547"/>
            <a:ext cx="8596668" cy="3880773"/>
          </a:xfrm>
        </p:spPr>
        <p:txBody>
          <a:bodyPr/>
          <a:lstStyle/>
          <a:p>
            <a:r>
              <a:rPr lang="en-US" sz="2400" dirty="0" smtClean="0"/>
              <a:t>Feb. 11, 1990 Nelson Mandela Released from Prison</a:t>
            </a:r>
          </a:p>
          <a:p>
            <a:r>
              <a:rPr lang="en-US" sz="2400" dirty="0" smtClean="0"/>
              <a:t>Adopted some of Mahatma Gandhi's peaceful protest tactics</a:t>
            </a:r>
          </a:p>
          <a:p>
            <a:r>
              <a:rPr lang="en-US" sz="2400" dirty="0" smtClean="0"/>
              <a:t>Elected President in 1994</a:t>
            </a:r>
          </a:p>
          <a:p>
            <a:endParaRPr lang="en-US" dirty="0" smtClean="0"/>
          </a:p>
        </p:txBody>
      </p:sp>
      <p:pic>
        <p:nvPicPr>
          <p:cNvPr id="10242" name="Picture 2" descr="https://messymandella.files.wordpress.com/2013/06/never-give-up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17" y="2693569"/>
            <a:ext cx="4046311" cy="40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History of Botswana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194"/>
            <a:ext cx="10451877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San and </a:t>
            </a:r>
            <a:r>
              <a:rPr lang="en-US" sz="2800" dirty="0" err="1" smtClean="0"/>
              <a:t>Khoe</a:t>
            </a:r>
            <a:r>
              <a:rPr lang="en-US" sz="2800" dirty="0" smtClean="0"/>
              <a:t> Societies formed earliest Batswana </a:t>
            </a:r>
            <a:r>
              <a:rPr lang="en-US" sz="2800" dirty="0" err="1" smtClean="0"/>
              <a:t>socities</a:t>
            </a:r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dirty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– eight principalities - Republic of Botswana</a:t>
            </a:r>
          </a:p>
          <a:p>
            <a:r>
              <a:rPr lang="en-US" sz="2800" dirty="0" smtClean="0"/>
              <a:t>End of the 19th Century – British Protectorate- Bechuanaland</a:t>
            </a:r>
            <a:endParaRPr lang="en-US" sz="2800" dirty="0"/>
          </a:p>
        </p:txBody>
      </p:sp>
      <p:pic>
        <p:nvPicPr>
          <p:cNvPr id="2052" name="Picture 4" descr="http://www.hubert-herald.nl/Botswana_bestanden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59" y="3351580"/>
            <a:ext cx="4187825" cy="31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79687" cy="718457"/>
          </a:xfrm>
        </p:spPr>
        <p:txBody>
          <a:bodyPr>
            <a:noAutofit/>
          </a:bodyPr>
          <a:lstStyle/>
          <a:p>
            <a:r>
              <a:rPr lang="en-US" sz="4400" dirty="0" smtClean="0"/>
              <a:t>Botswana- Complete Self Rule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28057"/>
            <a:ext cx="11211037" cy="49421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Sir </a:t>
            </a:r>
            <a:r>
              <a:rPr lang="en-US" sz="2400" dirty="0" err="1" smtClean="0"/>
              <a:t>Seretse</a:t>
            </a:r>
            <a:r>
              <a:rPr lang="en-US" sz="2400" dirty="0" smtClean="0"/>
              <a:t> </a:t>
            </a:r>
            <a:r>
              <a:rPr lang="en-US" sz="2400" dirty="0" err="1" smtClean="0"/>
              <a:t>Khama</a:t>
            </a:r>
            <a:r>
              <a:rPr lang="en-US" sz="2400" dirty="0" smtClean="0"/>
              <a:t> led the formation of the </a:t>
            </a:r>
            <a:r>
              <a:rPr lang="en-US" sz="2400" dirty="0"/>
              <a:t>Bechuanaland Democratic </a:t>
            </a:r>
            <a:r>
              <a:rPr lang="en-US" sz="2400" dirty="0" smtClean="0"/>
              <a:t>Party (</a:t>
            </a:r>
            <a:r>
              <a:rPr lang="en-US" sz="2400" dirty="0" err="1" smtClean="0"/>
              <a:t>BDP</a:t>
            </a:r>
            <a:r>
              <a:rPr lang="en-US" sz="2400" dirty="0" smtClean="0"/>
              <a:t>) in 1962</a:t>
            </a:r>
          </a:p>
          <a:p>
            <a:r>
              <a:rPr lang="en-US" sz="2400" dirty="0" smtClean="0"/>
              <a:t>Elected prime minister in 1965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ranted independence in 1966 </a:t>
            </a:r>
          </a:p>
        </p:txBody>
      </p:sp>
      <p:pic>
        <p:nvPicPr>
          <p:cNvPr id="3074" name="Picture 2" descr="https://upload.wikimedia.org/wikipedia/en/thumb/d/da/SeretseKhama.jpg/220px-SeretseKh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884619"/>
            <a:ext cx="2780465" cy="43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f/fa/Flag_of_Botswana.svg/2000px-Flag_of_Botswa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1" y="3436412"/>
            <a:ext cx="4536742" cy="30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Early Epidemic – South Africa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8716"/>
            <a:ext cx="10382552" cy="3470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deaths from AIDS in 1985 during Apartheid Rule</a:t>
            </a:r>
          </a:p>
          <a:p>
            <a:r>
              <a:rPr lang="en-US" sz="3200" dirty="0" smtClean="0"/>
              <a:t>Harsh mandatory Quarantine</a:t>
            </a:r>
          </a:p>
          <a:p>
            <a:r>
              <a:rPr lang="en-US" sz="3200" dirty="0" smtClean="0"/>
              <a:t>Derogatory Claims by White leaders dominated political atmosphere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</TotalTime>
  <Words>484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Historical Background Differences:</vt:lpstr>
      <vt:lpstr>Present Day Statistics</vt:lpstr>
      <vt:lpstr>History of South Africa</vt:lpstr>
      <vt:lpstr>The Boer War</vt:lpstr>
      <vt:lpstr>Apartheid</vt:lpstr>
      <vt:lpstr>Nelson Mandela and a New Era</vt:lpstr>
      <vt:lpstr>History of Botswana</vt:lpstr>
      <vt:lpstr>Botswana- Complete Self Rule</vt:lpstr>
      <vt:lpstr>Early Epidemic – South Africa</vt:lpstr>
      <vt:lpstr>Mandela Administration</vt:lpstr>
      <vt:lpstr>Thabo Mbeki Administration</vt:lpstr>
      <vt:lpstr>Present Day Actions- South Africa</vt:lpstr>
      <vt:lpstr>Early Epidemic in Botswana</vt:lpstr>
      <vt:lpstr>Present Day- Botswana</vt:lpstr>
      <vt:lpstr>Present Day Statistics</vt:lpstr>
      <vt:lpstr>The Take Away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Differences:</dc:title>
  <dc:creator>Luke Jett</dc:creator>
  <cp:lastModifiedBy>Luke Jett</cp:lastModifiedBy>
  <cp:revision>25</cp:revision>
  <dcterms:created xsi:type="dcterms:W3CDTF">2016-03-28T13:26:52Z</dcterms:created>
  <dcterms:modified xsi:type="dcterms:W3CDTF">2016-03-28T20:02:25Z</dcterms:modified>
</cp:coreProperties>
</file>